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mpact" panose="020B0806030902050204" pitchFamily="34" charset="0"/>
      <p:regular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02">
          <p15:clr>
            <a:srgbClr val="A4A3A4"/>
          </p15:clr>
        </p15:guide>
        <p15:guide id="2" pos="55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zT27PxvZwX9L6kMrkKBkOXZRv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7B855A-7BBA-40C2-B18A-3920BDB099BE}">
  <a:tblStyle styleId="{627B855A-7BBA-40C2-B18A-3920BDB099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524" y="90"/>
      </p:cViewPr>
      <p:guideLst>
        <p:guide orient="horz" pos="2702"/>
        <p:guide pos="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Include one or more images of your packaging design here. Include relevant dimensions and how you are planning to manufacture your product packaging.</a:t>
            </a:r>
            <a:endParaRPr/>
          </a:p>
        </p:txBody>
      </p:sp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46ad3c7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46ad3c7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46ad3c7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6ad3c7d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46ad3c7d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c46ad3c7d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Jonah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lvl="0" indent="-2095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Char char="•"/>
            </a:pPr>
            <a:r>
              <a:rPr lang="en-US" sz="10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Include one or more views of your electrical schematic here. If necessary, break up this section into multiple slides detailing various subsystems which are easily viewable (Hint: a zoomed out view of a large electrical schematic in which nothing can be read will not be helpful for the design review). Your schematics should be complete, organized, and readable.</a:t>
            </a:r>
            <a:endParaRPr sz="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6b3158a7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Jonah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lvl="0" indent="-2095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Char char="•"/>
            </a:pPr>
            <a:r>
              <a:rPr lang="en-US" sz="10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Include one or more views of your PCB Layout here. If necessary, break up this section into multiple slides detailing various subsystems which are easily viewable (Hint: a zoomed out view of a large electrical schematic in which nothing can be read will not be helpful for the design review). Your layout should be complete, organized, and readable.</a:t>
            </a:r>
            <a:endParaRPr sz="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c6b3158a7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</p:txBody>
      </p:sp>
      <p:sp>
        <p:nvSpPr>
          <p:cNvPr id="231" name="Google Shape;23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</a:t>
            </a:r>
            <a:endParaRPr/>
          </a:p>
        </p:txBody>
      </p:sp>
      <p:sp>
        <p:nvSpPr>
          <p:cNvPr id="239" name="Google Shape;2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468a346f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468a346f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</a:t>
            </a:r>
            <a:endParaRPr/>
          </a:p>
        </p:txBody>
      </p:sp>
      <p:sp>
        <p:nvSpPr>
          <p:cNvPr id="119" name="Google Shape;119;gc468a346fc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b3158a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b3158a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@24 V draws 4A will  be operating at 12V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than sufficient for our project need</a:t>
            </a:r>
            <a:endParaRPr/>
          </a:p>
        </p:txBody>
      </p:sp>
      <p:sp>
        <p:nvSpPr>
          <p:cNvPr id="129" name="Google Shape;129;gc6b3158a7d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468a34d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468a34d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transition</a:t>
            </a:r>
            <a:endParaRPr/>
          </a:p>
        </p:txBody>
      </p:sp>
      <p:sp>
        <p:nvSpPr>
          <p:cNvPr id="138" name="Google Shape;138;gc468a34d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468a346f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468a346f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Jonah</a:t>
            </a:r>
            <a:endParaRPr/>
          </a:p>
        </p:txBody>
      </p:sp>
      <p:sp>
        <p:nvSpPr>
          <p:cNvPr id="148" name="Google Shape;148;gc468a346fc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Jonah</a:t>
            </a: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15"/>
          <p:cNvGrpSpPr/>
          <p:nvPr/>
        </p:nvGrpSpPr>
        <p:grpSpPr>
          <a:xfrm>
            <a:off x="-1" y="4390739"/>
            <a:ext cx="6039854" cy="1864377"/>
            <a:chOff x="-1" y="4390739"/>
            <a:chExt cx="5853723" cy="1864377"/>
          </a:xfrm>
        </p:grpSpPr>
        <p:sp>
          <p:nvSpPr>
            <p:cNvPr id="21" name="Google Shape;21;p15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" name="Google Shape;22;p15" descr="Lines_7404.pdf"/>
            <p:cNvPicPr preferRelativeResize="0"/>
            <p:nvPr/>
          </p:nvPicPr>
          <p:blipFill rotWithShape="1">
            <a:blip r:embed="rId2">
              <a:alphaModFix/>
            </a:blip>
            <a:srcRect t="64595" r="2920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3" name="Google Shape;23;p15"/>
          <p:cNvSpPr/>
          <p:nvPr/>
        </p:nvSpPr>
        <p:spPr>
          <a:xfrm>
            <a:off x="0" y="0"/>
            <a:ext cx="9144000" cy="10035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335475" y="4585792"/>
            <a:ext cx="4744901" cy="1655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7000"/>
              <a:buFont typeface="Impact"/>
              <a:buNone/>
              <a:defRPr sz="7000" cap="none">
                <a:solidFill>
                  <a:srgbClr val="D19B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5747499" y="5623128"/>
            <a:ext cx="3112338" cy="311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sz="1400" b="1">
                <a:solidFill>
                  <a:srgbClr val="A3792C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body" idx="2"/>
          </p:nvPr>
        </p:nvSpPr>
        <p:spPr>
          <a:xfrm>
            <a:off x="5747500" y="5918450"/>
            <a:ext cx="3112338" cy="33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sz="1400">
                <a:solidFill>
                  <a:srgbClr val="A3792C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dt" idx="10"/>
          </p:nvPr>
        </p:nvSpPr>
        <p:spPr>
          <a:xfrm>
            <a:off x="5747498" y="6277181"/>
            <a:ext cx="31125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3"/>
          </p:nvPr>
        </p:nvSpPr>
        <p:spPr>
          <a:xfrm>
            <a:off x="5745085" y="4457139"/>
            <a:ext cx="3115004" cy="116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mpact"/>
              <a:buNone/>
              <a:defRPr sz="3200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lnSpc>
                <a:spcPct val="90816"/>
              </a:lnSpc>
              <a:spcBef>
                <a:spcPts val="0"/>
              </a:spcBef>
              <a:spcAft>
                <a:spcPts val="0"/>
              </a:spcAft>
              <a:buClr>
                <a:srgbClr val="A3792C"/>
              </a:buClr>
              <a:buSzPts val="9800"/>
              <a:buFont typeface="Impact"/>
              <a:buNone/>
              <a:defRPr sz="9800" cap="none">
                <a:solidFill>
                  <a:srgbClr val="A3792C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Impact"/>
              <a:buNone/>
              <a:defRPr sz="4000" cap="none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>
            <a:spLocks noGrp="1"/>
          </p:cNvSpPr>
          <p:nvPr>
            <p:ph type="pic" idx="4"/>
          </p:nvPr>
        </p:nvSpPr>
        <p:spPr>
          <a:xfrm>
            <a:off x="0" y="0"/>
            <a:ext cx="9144000" cy="43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No Subtitle">
  <p:cSld name="Text Only No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457200" y="1195137"/>
            <a:ext cx="8235949" cy="47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sz="1800" b="1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2"/>
          </p:nvPr>
        </p:nvSpPr>
        <p:spPr>
          <a:xfrm>
            <a:off x="457200" y="1608139"/>
            <a:ext cx="8235949" cy="432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9" name="Google Shape;39;p17"/>
          <p:cNvCxnSpPr/>
          <p:nvPr/>
        </p:nvCxnSpPr>
        <p:spPr>
          <a:xfrm rot="10800000" flipH="1">
            <a:off x="13137" y="1271265"/>
            <a:ext cx="9130863" cy="1798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/>
          <p:nvPr/>
        </p:nvSpPr>
        <p:spPr>
          <a:xfrm>
            <a:off x="0" y="-1"/>
            <a:ext cx="9144000" cy="1331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-1"/>
            <a:ext cx="9144000" cy="954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9"/>
          <p:cNvSpPr/>
          <p:nvPr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19"/>
          <p:cNvGrpSpPr/>
          <p:nvPr/>
        </p:nvGrpSpPr>
        <p:grpSpPr>
          <a:xfrm>
            <a:off x="-13512" y="4147563"/>
            <a:ext cx="6975508" cy="2304038"/>
            <a:chOff x="-13512" y="4147563"/>
            <a:chExt cx="6975508" cy="2304038"/>
          </a:xfrm>
        </p:grpSpPr>
        <p:sp>
          <p:nvSpPr>
            <p:cNvPr id="46" name="Google Shape;46;p19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" name="Google Shape;47;p19" descr="Lines_30blk.pdf"/>
            <p:cNvPicPr preferRelativeResize="0"/>
            <p:nvPr/>
          </p:nvPicPr>
          <p:blipFill rotWithShape="1">
            <a:blip r:embed="rId2">
              <a:alphaModFix/>
            </a:blip>
            <a:srcRect l="1525" t="22542" r="22190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" name="Google Shape;48;p19"/>
          <p:cNvCxnSpPr/>
          <p:nvPr/>
        </p:nvCxnSpPr>
        <p:spPr>
          <a:xfrm>
            <a:off x="948976" y="5832568"/>
            <a:ext cx="595897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9" name="Google Shape;49;p19"/>
          <p:cNvCxnSpPr/>
          <p:nvPr/>
        </p:nvCxnSpPr>
        <p:spPr>
          <a:xfrm>
            <a:off x="948976" y="6340619"/>
            <a:ext cx="595897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0" name="Google Shape;50;p19"/>
          <p:cNvSpPr txBox="1"/>
          <p:nvPr/>
        </p:nvSpPr>
        <p:spPr>
          <a:xfrm>
            <a:off x="796576" y="4303767"/>
            <a:ext cx="61113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" name="Google Shape;51;p19"/>
          <p:cNvSpPr txBox="1">
            <a:spLocks noGrp="1"/>
          </p:cNvSpPr>
          <p:nvPr>
            <p:ph type="title"/>
          </p:nvPr>
        </p:nvSpPr>
        <p:spPr>
          <a:xfrm>
            <a:off x="794282" y="4240779"/>
            <a:ext cx="6113667" cy="159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56C66"/>
              </a:buClr>
              <a:buSzPts val="6500"/>
              <a:buFont typeface="Impact"/>
              <a:buNone/>
              <a:defRPr sz="6500">
                <a:solidFill>
                  <a:srgbClr val="756C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1"/>
          </p:nvPr>
        </p:nvSpPr>
        <p:spPr>
          <a:xfrm>
            <a:off x="794282" y="5799368"/>
            <a:ext cx="6113667" cy="556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mpact"/>
              <a:buNone/>
              <a:defRPr sz="32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Impact"/>
                <a:ea typeface="Impact"/>
                <a:cs typeface="Impact"/>
                <a:sym typeface="Impact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latin typeface="Impact"/>
                <a:ea typeface="Impact"/>
                <a:cs typeface="Impact"/>
                <a:sym typeface="Impact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19" descr="PU_sigtab.eps"/>
          <p:cNvPicPr preferRelativeResize="0"/>
          <p:nvPr/>
        </p:nvPicPr>
        <p:blipFill rotWithShape="1">
          <a:blip r:embed="rId3">
            <a:alphaModFix/>
          </a:blip>
          <a:srcRect t="-166" b="12554"/>
          <a:stretch/>
        </p:blipFill>
        <p:spPr>
          <a:xfrm>
            <a:off x="7057556" y="-8411"/>
            <a:ext cx="1942418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9"/>
          <p:cNvSpPr>
            <a:spLocks noGrp="1"/>
          </p:cNvSpPr>
          <p:nvPr>
            <p:ph type="pic" idx="2"/>
          </p:nvPr>
        </p:nvSpPr>
        <p:spPr>
          <a:xfrm>
            <a:off x="-13512" y="-8411"/>
            <a:ext cx="6976288" cy="415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Picture">
  <p:cSld name="Text and Pictur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48530" cy="434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sldNum" idx="12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20"/>
          <p:cNvSpPr>
            <a:spLocks noGrp="1"/>
          </p:cNvSpPr>
          <p:nvPr>
            <p:ph type="pic" idx="2"/>
          </p:nvPr>
        </p:nvSpPr>
        <p:spPr>
          <a:xfrm>
            <a:off x="4671604" y="1600373"/>
            <a:ext cx="4015195" cy="434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3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sz="1800" b="1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61" name="Google Shape;61;p20"/>
          <p:cNvCxnSpPr/>
          <p:nvPr/>
        </p:nvCxnSpPr>
        <p:spPr>
          <a:xfrm rot="10800000" flipH="1">
            <a:off x="13137" y="1271265"/>
            <a:ext cx="9130863" cy="1798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48530" cy="433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33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ldNum" idx="12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3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sz="1800" b="1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68" name="Google Shape;68;p21"/>
          <p:cNvCxnSpPr/>
          <p:nvPr/>
        </p:nvCxnSpPr>
        <p:spPr>
          <a:xfrm rot="10800000" flipH="1">
            <a:off x="13137" y="1271265"/>
            <a:ext cx="9130863" cy="1798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39488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3948888" cy="37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7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sldNum" idx="12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5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sz="1800" b="1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77" name="Google Shape;77;p22"/>
          <p:cNvCxnSpPr/>
          <p:nvPr/>
        </p:nvCxnSpPr>
        <p:spPr>
          <a:xfrm rot="10800000" flipH="1">
            <a:off x="13137" y="1271265"/>
            <a:ext cx="9130863" cy="1798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Only">
  <p:cSld name="Title and Sub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body" idx="1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sz="1800" b="1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82" name="Google Shape;82;p23"/>
          <p:cNvCxnSpPr/>
          <p:nvPr/>
        </p:nvCxnSpPr>
        <p:spPr>
          <a:xfrm rot="10800000" flipH="1">
            <a:off x="13137" y="1271265"/>
            <a:ext cx="9130863" cy="1798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4" descr="PU_sig132.tif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7200" y="6075632"/>
            <a:ext cx="1523874" cy="479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4"/>
          <p:cNvGrpSpPr/>
          <p:nvPr/>
        </p:nvGrpSpPr>
        <p:grpSpPr>
          <a:xfrm>
            <a:off x="0" y="0"/>
            <a:ext cx="9157137" cy="915109"/>
            <a:chOff x="0" y="0"/>
            <a:chExt cx="9157137" cy="915109"/>
          </a:xfrm>
        </p:grpSpPr>
        <p:sp>
          <p:nvSpPr>
            <p:cNvPr id="12" name="Google Shape;12;p14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Google Shape;13;p14" descr="h2_lines_white.pdf"/>
            <p:cNvPicPr preferRelativeResize="0"/>
            <p:nvPr/>
          </p:nvPicPr>
          <p:blipFill rotWithShape="1">
            <a:blip r:embed="rId12">
              <a:alphaModFix/>
            </a:blip>
            <a:srcRect l="22581" t="22581" r="22582" b="48017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14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sz="44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body" idx="1"/>
          </p:nvPr>
        </p:nvSpPr>
        <p:spPr>
          <a:xfrm>
            <a:off x="457200" y="1721492"/>
            <a:ext cx="8235950" cy="422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4"/>
          <p:cNvSpPr txBox="1"/>
          <p:nvPr/>
        </p:nvSpPr>
        <p:spPr>
          <a:xfrm>
            <a:off x="367130" y="1535528"/>
            <a:ext cx="83260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0" y="4405442"/>
            <a:ext cx="6608618" cy="186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lang="en-US" sz="4800" dirty="0"/>
              <a:t>ECE477 MIDTERM DESIGN REVIEW: TEAM 16</a:t>
            </a:r>
            <a:br>
              <a:rPr lang="en-US" sz="4800" dirty="0"/>
            </a:br>
            <a:endParaRPr sz="4800" dirty="0"/>
          </a:p>
        </p:txBody>
      </p:sp>
      <p:pic>
        <p:nvPicPr>
          <p:cNvPr id="89" name="Google Shape;89;p1" descr="PU_sigtab.eps"/>
          <p:cNvPicPr preferRelativeResize="0"/>
          <p:nvPr/>
        </p:nvPicPr>
        <p:blipFill rotWithShape="1">
          <a:blip r:embed="rId3">
            <a:alphaModFix/>
          </a:blip>
          <a:srcRect t="-166" b="12554"/>
          <a:stretch/>
        </p:blipFill>
        <p:spPr>
          <a:xfrm>
            <a:off x="7201582" y="5836927"/>
            <a:ext cx="1942418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2017352" y="1797592"/>
            <a:ext cx="50392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&lt;Add team picture or relevant project picture here&gt;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389" y="206845"/>
            <a:ext cx="3111222" cy="215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0264" y="178957"/>
            <a:ext cx="1655232" cy="220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264" y="206857"/>
            <a:ext cx="2088102" cy="21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2139" y="178945"/>
            <a:ext cx="2178125" cy="22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9;p7">
            <a:extLst>
              <a:ext uri="{FF2B5EF4-FFF2-40B4-BE49-F238E27FC236}">
                <a16:creationId xmlns:a16="http://schemas.microsoft.com/office/drawing/2014/main" id="{7009F437-E015-4233-9C48-96BC5E4AE5E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11443"/>
          <a:stretch/>
        </p:blipFill>
        <p:spPr>
          <a:xfrm>
            <a:off x="6043961" y="2531326"/>
            <a:ext cx="2987802" cy="2035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PACKAGING DESIGN</a:t>
            </a:r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body" idx="1"/>
          </p:nvPr>
        </p:nvSpPr>
        <p:spPr>
          <a:xfrm>
            <a:off x="76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endParaRPr sz="2400"/>
          </a:p>
        </p:txBody>
      </p:sp>
      <p:pic>
        <p:nvPicPr>
          <p:cNvPr id="169" name="Google Shape;16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63" y="1367550"/>
            <a:ext cx="7621275" cy="42991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 txBox="1"/>
          <p:nvPr/>
        </p:nvSpPr>
        <p:spPr>
          <a:xfrm>
            <a:off x="1848675" y="3916025"/>
            <a:ext cx="394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1.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2143550" y="4518025"/>
            <a:ext cx="394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2.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3011625" y="2978425"/>
            <a:ext cx="67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3.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4794025" y="3221250"/>
            <a:ext cx="67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5.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4449475" y="1803275"/>
            <a:ext cx="67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4.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5943600" y="3963775"/>
            <a:ext cx="3276600" cy="28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1)</a:t>
            </a:r>
            <a:r>
              <a:rPr lang="en-US" sz="1300">
                <a:solidFill>
                  <a:schemeClr val="dk1"/>
                </a:solidFill>
              </a:rPr>
              <a:t>    </a:t>
            </a:r>
            <a:r>
              <a:rPr lang="en-US" sz="1700">
                <a:solidFill>
                  <a:schemeClr val="dk1"/>
                </a:solidFill>
              </a:rPr>
              <a:t>Motor plus belt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2)</a:t>
            </a:r>
            <a:r>
              <a:rPr lang="en-US" sz="1300">
                <a:solidFill>
                  <a:schemeClr val="dk1"/>
                </a:solidFill>
              </a:rPr>
              <a:t>    </a:t>
            </a:r>
            <a:r>
              <a:rPr lang="en-US" sz="1700">
                <a:solidFill>
                  <a:schemeClr val="dk1"/>
                </a:solidFill>
              </a:rPr>
              <a:t>Sprocket connecting belt to roller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3)</a:t>
            </a:r>
            <a:r>
              <a:rPr lang="en-US" sz="1300">
                <a:solidFill>
                  <a:schemeClr val="dk1"/>
                </a:solidFill>
              </a:rPr>
              <a:t>    </a:t>
            </a:r>
            <a:r>
              <a:rPr lang="en-US" sz="1700">
                <a:solidFill>
                  <a:schemeClr val="dk1"/>
                </a:solidFill>
              </a:rPr>
              <a:t>Servo + Bumper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4)</a:t>
            </a:r>
            <a:r>
              <a:rPr lang="en-US" sz="1300">
                <a:solidFill>
                  <a:schemeClr val="dk1"/>
                </a:solidFill>
              </a:rPr>
              <a:t>    </a:t>
            </a:r>
            <a:r>
              <a:rPr lang="en-US" sz="1700">
                <a:solidFill>
                  <a:schemeClr val="dk1"/>
                </a:solidFill>
              </a:rPr>
              <a:t>Barcode Scanner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5)</a:t>
            </a:r>
            <a:r>
              <a:rPr lang="en-US" sz="1300">
                <a:solidFill>
                  <a:schemeClr val="dk1"/>
                </a:solidFill>
              </a:rPr>
              <a:t>    </a:t>
            </a:r>
            <a:r>
              <a:rPr lang="en-US" sz="1700">
                <a:solidFill>
                  <a:schemeClr val="dk1"/>
                </a:solidFill>
              </a:rPr>
              <a:t>Microcontroller and PCB case</a:t>
            </a:r>
            <a:endParaRPr sz="2000"/>
          </a:p>
        </p:txBody>
      </p:sp>
      <p:cxnSp>
        <p:nvCxnSpPr>
          <p:cNvPr id="176" name="Google Shape;176;p7"/>
          <p:cNvCxnSpPr/>
          <p:nvPr/>
        </p:nvCxnSpPr>
        <p:spPr>
          <a:xfrm rot="10800000" flipH="1">
            <a:off x="3120875" y="4333525"/>
            <a:ext cx="2723400" cy="1311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7"/>
          <p:cNvSpPr txBox="1"/>
          <p:nvPr/>
        </p:nvSpPr>
        <p:spPr>
          <a:xfrm>
            <a:off x="4552125" y="4969575"/>
            <a:ext cx="6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1.2 m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78" name="Google Shape;178;p7"/>
          <p:cNvCxnSpPr/>
          <p:nvPr/>
        </p:nvCxnSpPr>
        <p:spPr>
          <a:xfrm rot="10800000">
            <a:off x="5426875" y="2011025"/>
            <a:ext cx="0" cy="2553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7"/>
          <p:cNvSpPr txBox="1"/>
          <p:nvPr/>
        </p:nvSpPr>
        <p:spPr>
          <a:xfrm>
            <a:off x="5542725" y="3369375"/>
            <a:ext cx="6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1.3 m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80" name="Google Shape;180;p7"/>
          <p:cNvCxnSpPr/>
          <p:nvPr/>
        </p:nvCxnSpPr>
        <p:spPr>
          <a:xfrm rot="10800000" flipH="1">
            <a:off x="2703450" y="2783100"/>
            <a:ext cx="2246100" cy="1059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7"/>
          <p:cNvSpPr txBox="1"/>
          <p:nvPr/>
        </p:nvSpPr>
        <p:spPr>
          <a:xfrm>
            <a:off x="3829925" y="3137700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9900"/>
                </a:solidFill>
              </a:rPr>
              <a:t>1 m</a:t>
            </a:r>
            <a:endParaRPr b="1">
              <a:solidFill>
                <a:srgbClr val="FF9900"/>
              </a:solidFill>
            </a:endParaRPr>
          </a:p>
        </p:txBody>
      </p:sp>
      <p:cxnSp>
        <p:nvCxnSpPr>
          <p:cNvPr id="182" name="Google Shape;182;p7"/>
          <p:cNvCxnSpPr/>
          <p:nvPr/>
        </p:nvCxnSpPr>
        <p:spPr>
          <a:xfrm>
            <a:off x="2372150" y="3703375"/>
            <a:ext cx="672600" cy="1842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7"/>
          <p:cNvCxnSpPr>
            <a:stCxn id="171" idx="0"/>
          </p:cNvCxnSpPr>
          <p:nvPr/>
        </p:nvCxnSpPr>
        <p:spPr>
          <a:xfrm rot="10800000" flipH="1">
            <a:off x="2340650" y="3955825"/>
            <a:ext cx="263400" cy="562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7"/>
          <p:cNvSpPr txBox="1"/>
          <p:nvPr/>
        </p:nvSpPr>
        <p:spPr>
          <a:xfrm>
            <a:off x="1550500" y="3311125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9900"/>
                </a:solidFill>
              </a:rPr>
              <a:t>20.32 cm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46ad3c7d6_0_0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Packaging</a:t>
            </a:r>
            <a:endParaRPr/>
          </a:p>
        </p:txBody>
      </p:sp>
      <p:sp>
        <p:nvSpPr>
          <p:cNvPr id="191" name="Google Shape;191;gc46ad3c7d6_0_0"/>
          <p:cNvSpPr txBox="1">
            <a:spLocks noGrp="1"/>
          </p:cNvSpPr>
          <p:nvPr>
            <p:ph type="body" idx="1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c46ad3c7d6_0_0"/>
          <p:cNvSpPr txBox="1">
            <a:spLocks noGrp="1"/>
          </p:cNvSpPr>
          <p:nvPr>
            <p:ph type="body" idx="2"/>
          </p:nvPr>
        </p:nvSpPr>
        <p:spPr>
          <a:xfrm>
            <a:off x="457200" y="1608139"/>
            <a:ext cx="8235900" cy="432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gc46ad3c7d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38" y="1064225"/>
            <a:ext cx="8825626" cy="49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46ad3c7d6_0_8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Packaging Design</a:t>
            </a:r>
            <a:endParaRPr/>
          </a:p>
        </p:txBody>
      </p:sp>
      <p:sp>
        <p:nvSpPr>
          <p:cNvPr id="200" name="Google Shape;200;gc46ad3c7d6_0_8"/>
          <p:cNvSpPr txBox="1">
            <a:spLocks noGrp="1"/>
          </p:cNvSpPr>
          <p:nvPr>
            <p:ph type="body" idx="1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gc46ad3c7d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525" y="941900"/>
            <a:ext cx="4847126" cy="27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c46ad3c7d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5" y="1064225"/>
            <a:ext cx="3980074" cy="22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c46ad3c7d6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75" y="3718324"/>
            <a:ext cx="4136448" cy="232675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c46ad3c7d6_0_8"/>
          <p:cNvSpPr txBox="1"/>
          <p:nvPr/>
        </p:nvSpPr>
        <p:spPr>
          <a:xfrm>
            <a:off x="4989075" y="3963525"/>
            <a:ext cx="734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gc46ad3c7d6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6659" y="3749800"/>
            <a:ext cx="4136438" cy="232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>
            <a:spLocks noGrp="1"/>
          </p:cNvSpPr>
          <p:nvPr>
            <p:ph type="title"/>
          </p:nvPr>
        </p:nvSpPr>
        <p:spPr>
          <a:xfrm>
            <a:off x="1585553" y="1650196"/>
            <a:ext cx="5977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11" name="Google Shape;211;p8"/>
          <p:cNvSpPr txBox="1">
            <a:spLocks noGrp="1"/>
          </p:cNvSpPr>
          <p:nvPr>
            <p:ph type="body" idx="1"/>
          </p:nvPr>
        </p:nvSpPr>
        <p:spPr>
          <a:xfrm>
            <a:off x="1585553" y="2059475"/>
            <a:ext cx="59730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endParaRPr sz="2400"/>
          </a:p>
        </p:txBody>
      </p:sp>
      <p:sp>
        <p:nvSpPr>
          <p:cNvPr id="212" name="Google Shape;212;p8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pic>
        <p:nvPicPr>
          <p:cNvPr id="213" name="Google Shape;21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74" y="1365150"/>
            <a:ext cx="6929953" cy="462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6b3158a7d_1_14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19" name="Google Shape;219;gc6b3158a7d_1_14"/>
          <p:cNvSpPr txBox="1">
            <a:spLocks noGrp="1"/>
          </p:cNvSpPr>
          <p:nvPr>
            <p:ph type="body" idx="1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endParaRPr sz="2400"/>
          </a:p>
        </p:txBody>
      </p:sp>
      <p:pic>
        <p:nvPicPr>
          <p:cNvPr id="220" name="Google Shape;220;gc6b3158a7d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038" y="1367450"/>
            <a:ext cx="4567926" cy="46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c6b3158a7d_1_14"/>
          <p:cNvSpPr txBox="1"/>
          <p:nvPr/>
        </p:nvSpPr>
        <p:spPr>
          <a:xfrm>
            <a:off x="6855975" y="5246400"/>
            <a:ext cx="1938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Width: 4.399in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Height: 4.487in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Hole Diameter: 0.25in</a:t>
            </a:r>
            <a:endParaRPr sz="130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graphicFrame>
        <p:nvGraphicFramePr>
          <p:cNvPr id="227" name="Google Shape;227;p10"/>
          <p:cNvGraphicFramePr/>
          <p:nvPr/>
        </p:nvGraphicFramePr>
        <p:xfrm>
          <a:off x="319050" y="128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{627B855A-7BBA-40C2-B18A-3920BDB099BE}</a:tableStyleId>
              </a:tblPr>
              <a:tblGrid>
                <a:gridCol w="322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u="sng"/>
                        <a:t>Component</a:t>
                      </a:r>
                      <a:endParaRPr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u="sng"/>
                        <a:t>Status</a:t>
                      </a:r>
                      <a:endParaRPr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Distance Sensor</a:t>
                      </a:r>
                      <a:endParaRPr/>
                    </a:p>
                  </a:txBody>
                  <a:tcPr marL="91425" marR="91425" marT="91425" marB="91425"/>
                </a:tc>
                <a:tc row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Testing In Progress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MCU</a:t>
                      </a:r>
                      <a:endParaRPr/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DC Motor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Electronic Speed Controller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Barcode Scanner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Servo Motor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Conveyor Belt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Not implemented yet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Status LED</a:t>
                      </a:r>
                      <a:endParaRPr/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Enable Button</a:t>
                      </a:r>
                      <a:endParaRPr/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 txBox="1">
            <a:spLocks noGrp="1"/>
          </p:cNvSpPr>
          <p:nvPr>
            <p:ph type="body" idx="2"/>
          </p:nvPr>
        </p:nvSpPr>
        <p:spPr>
          <a:xfrm>
            <a:off x="457200" y="1276709"/>
            <a:ext cx="8229600" cy="530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</p:txBody>
      </p:sp>
      <p:sp>
        <p:nvSpPr>
          <p:cNvPr id="234" name="Google Shape;234;p11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</p:txBody>
      </p:sp>
      <p:sp>
        <p:nvSpPr>
          <p:cNvPr id="235" name="Google Shape;235;p11"/>
          <p:cNvSpPr txBox="1">
            <a:spLocks noGrp="1"/>
          </p:cNvSpPr>
          <p:nvPr>
            <p:ph type="body" idx="1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endParaRPr sz="2400"/>
          </a:p>
        </p:txBody>
      </p:sp>
      <p:graphicFrame>
        <p:nvGraphicFramePr>
          <p:cNvPr id="236" name="Google Shape;236;p11"/>
          <p:cNvGraphicFramePr/>
          <p:nvPr/>
        </p:nvGraphicFramePr>
        <p:xfrm>
          <a:off x="613825" y="163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{627B855A-7BBA-40C2-B18A-3920BDB099BE}</a:tableStyleId>
              </a:tblPr>
              <a:tblGrid>
                <a:gridCol w="390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Not Yet Started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In Development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Sorting Algorithm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Reading distance sensor information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Look up table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Reading &amp; sending barcode to MCU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TIMELINE</a:t>
            </a:r>
            <a:endParaRPr/>
          </a:p>
        </p:txBody>
      </p:sp>
      <p:grpSp>
        <p:nvGrpSpPr>
          <p:cNvPr id="242" name="Google Shape;242;p12"/>
          <p:cNvGrpSpPr/>
          <p:nvPr/>
        </p:nvGrpSpPr>
        <p:grpSpPr>
          <a:xfrm>
            <a:off x="392697" y="2038472"/>
            <a:ext cx="1211606" cy="2210682"/>
            <a:chOff x="3097497" y="1802021"/>
            <a:chExt cx="1683019" cy="1785977"/>
          </a:xfrm>
        </p:grpSpPr>
        <p:sp>
          <p:nvSpPr>
            <p:cNvPr id="243" name="Google Shape;243;p12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 txBox="1"/>
            <p:nvPr/>
          </p:nvSpPr>
          <p:spPr>
            <a:xfrm>
              <a:off x="3154220" y="3216598"/>
              <a:ext cx="1263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b="1">
                  <a:latin typeface="Roboto"/>
                  <a:ea typeface="Roboto"/>
                  <a:cs typeface="Roboto"/>
                  <a:sym typeface="Roboto"/>
                </a:rPr>
                <a:t>WEEK 9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12"/>
            <p:cNvSpPr txBox="1"/>
            <p:nvPr/>
          </p:nvSpPr>
          <p:spPr>
            <a:xfrm>
              <a:off x="3097497" y="1802021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Testing of level shifter and making sure microcontroller produces correct PWM signal to drive servo motors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6" name="Google Shape;246;p12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47" name="Google Shape;247;p1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8" name="Google Shape;248;p1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49" name="Google Shape;249;p12"/>
          <p:cNvGrpSpPr/>
          <p:nvPr/>
        </p:nvGrpSpPr>
        <p:grpSpPr>
          <a:xfrm>
            <a:off x="1493422" y="3153206"/>
            <a:ext cx="1211592" cy="2144475"/>
            <a:chOff x="2037268" y="2702598"/>
            <a:chExt cx="1683000" cy="1732489"/>
          </a:xfrm>
        </p:grpSpPr>
        <p:sp>
          <p:nvSpPr>
            <p:cNvPr id="250" name="Google Shape;250;p12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 txBox="1"/>
            <p:nvPr/>
          </p:nvSpPr>
          <p:spPr>
            <a:xfrm>
              <a:off x="2073205" y="2702598"/>
              <a:ext cx="1294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b="1">
                  <a:latin typeface="Roboto"/>
                  <a:ea typeface="Roboto"/>
                  <a:cs typeface="Roboto"/>
                  <a:sym typeface="Roboto"/>
                </a:rPr>
                <a:t>WEEK 10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12"/>
            <p:cNvSpPr txBox="1"/>
            <p:nvPr/>
          </p:nvSpPr>
          <p:spPr>
            <a:xfrm>
              <a:off x="2037268" y="3491288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b="1">
                  <a:latin typeface="Roboto"/>
                  <a:ea typeface="Roboto"/>
                  <a:cs typeface="Roboto"/>
                  <a:sym typeface="Roboto"/>
                </a:rPr>
                <a:t>Testing conveyor belt framework for future integration of mechanical and electrical parts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53" name="Google Shape;253;p12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254" name="Google Shape;254;p12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5" name="Google Shape;255;p12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6" name="Google Shape;256;p12"/>
          <p:cNvGrpSpPr/>
          <p:nvPr/>
        </p:nvGrpSpPr>
        <p:grpSpPr>
          <a:xfrm>
            <a:off x="2448209" y="2358025"/>
            <a:ext cx="1211592" cy="1885312"/>
            <a:chOff x="3363545" y="2060184"/>
            <a:chExt cx="1683000" cy="1523115"/>
          </a:xfrm>
        </p:grpSpPr>
        <p:sp>
          <p:nvSpPr>
            <p:cNvPr id="257" name="Google Shape;257;p12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2"/>
            <p:cNvSpPr txBox="1"/>
            <p:nvPr/>
          </p:nvSpPr>
          <p:spPr>
            <a:xfrm>
              <a:off x="3564743" y="3211898"/>
              <a:ext cx="1143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b="1">
                  <a:latin typeface="Roboto"/>
                  <a:ea typeface="Roboto"/>
                  <a:cs typeface="Roboto"/>
                  <a:sym typeface="Roboto"/>
                </a:rPr>
                <a:t>WEEK 11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12"/>
            <p:cNvSpPr txBox="1"/>
            <p:nvPr/>
          </p:nvSpPr>
          <p:spPr>
            <a:xfrm>
              <a:off x="3363545" y="2060184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Testing Barcode scanner functionality and maximum speed of reception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60" name="Google Shape;260;p12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61" name="Google Shape;261;p1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2" name="Google Shape;262;p1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63" name="Google Shape;263;p12"/>
          <p:cNvGrpSpPr/>
          <p:nvPr/>
        </p:nvGrpSpPr>
        <p:grpSpPr>
          <a:xfrm>
            <a:off x="3385265" y="3153206"/>
            <a:ext cx="1237558" cy="2374600"/>
            <a:chOff x="4665192" y="2702598"/>
            <a:chExt cx="1719070" cy="1918404"/>
          </a:xfrm>
        </p:grpSpPr>
        <p:sp>
          <p:nvSpPr>
            <p:cNvPr id="264" name="Google Shape;264;p12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" name="Google Shape;265;p12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266" name="Google Shape;266;p1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67" name="Google Shape;267;p1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268;p12"/>
            <p:cNvSpPr txBox="1"/>
            <p:nvPr/>
          </p:nvSpPr>
          <p:spPr>
            <a:xfrm>
              <a:off x="4665192" y="2702598"/>
              <a:ext cx="1294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b="1">
                  <a:latin typeface="Roboto"/>
                  <a:ea typeface="Roboto"/>
                  <a:cs typeface="Roboto"/>
                  <a:sym typeface="Roboto"/>
                </a:rPr>
                <a:t>WEEK 12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12"/>
            <p:cNvSpPr txBox="1"/>
            <p:nvPr/>
          </p:nvSpPr>
          <p:spPr>
            <a:xfrm>
              <a:off x="4701261" y="36772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b="1">
                  <a:latin typeface="Roboto"/>
                  <a:ea typeface="Roboto"/>
                  <a:cs typeface="Roboto"/>
                  <a:sym typeface="Roboto"/>
                </a:rPr>
                <a:t>Testing distance sensor and the I2C interface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12"/>
          <p:cNvGrpSpPr/>
          <p:nvPr/>
        </p:nvGrpSpPr>
        <p:grpSpPr>
          <a:xfrm>
            <a:off x="4145671" y="2600372"/>
            <a:ext cx="1423433" cy="1648147"/>
            <a:chOff x="5707741" y="2256477"/>
            <a:chExt cx="1977264" cy="1331513"/>
          </a:xfrm>
        </p:grpSpPr>
        <p:sp>
          <p:nvSpPr>
            <p:cNvPr id="271" name="Google Shape;271;p12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12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273" name="Google Shape;273;p1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74" name="Google Shape;274;p1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" name="Google Shape;275;p12"/>
            <p:cNvSpPr txBox="1"/>
            <p:nvPr/>
          </p:nvSpPr>
          <p:spPr>
            <a:xfrm>
              <a:off x="5707741" y="3216590"/>
              <a:ext cx="1122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b="1">
                  <a:latin typeface="Roboto"/>
                  <a:ea typeface="Roboto"/>
                  <a:cs typeface="Roboto"/>
                  <a:sym typeface="Roboto"/>
                </a:rPr>
                <a:t>WEEK 13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12"/>
            <p:cNvSpPr txBox="1"/>
            <p:nvPr/>
          </p:nvSpPr>
          <p:spPr>
            <a:xfrm>
              <a:off x="6002006" y="2256477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b="1">
                  <a:latin typeface="Roboto"/>
                  <a:ea typeface="Roboto"/>
                  <a:cs typeface="Roboto"/>
                  <a:sym typeface="Roboto"/>
                </a:rPr>
                <a:t>Integration of DC motor and conveyor belt frame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7" name="Google Shape;277;p12"/>
          <p:cNvGrpSpPr/>
          <p:nvPr/>
        </p:nvGrpSpPr>
        <p:grpSpPr>
          <a:xfrm>
            <a:off x="5303075" y="3153200"/>
            <a:ext cx="1278122" cy="2264195"/>
            <a:chOff x="7328221" y="2702593"/>
            <a:chExt cx="1775417" cy="1829209"/>
          </a:xfrm>
        </p:grpSpPr>
        <p:sp>
          <p:nvSpPr>
            <p:cNvPr id="278" name="Google Shape;278;p12"/>
            <p:cNvSpPr/>
            <p:nvPr/>
          </p:nvSpPr>
          <p:spPr>
            <a:xfrm>
              <a:off x="7369836" y="3079473"/>
              <a:ext cx="1461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12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280" name="Google Shape;280;p1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1" name="Google Shape;281;p1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2" name="Google Shape;282;p12"/>
            <p:cNvSpPr txBox="1"/>
            <p:nvPr/>
          </p:nvSpPr>
          <p:spPr>
            <a:xfrm>
              <a:off x="7328233" y="2702593"/>
              <a:ext cx="1360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b="1">
                  <a:latin typeface="Roboto"/>
                  <a:ea typeface="Roboto"/>
                  <a:cs typeface="Roboto"/>
                  <a:sym typeface="Roboto"/>
                </a:rPr>
                <a:t>WEEK 14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12"/>
            <p:cNvSpPr txBox="1"/>
            <p:nvPr/>
          </p:nvSpPr>
          <p:spPr>
            <a:xfrm>
              <a:off x="7420638" y="3588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b="1">
                  <a:latin typeface="Roboto"/>
                  <a:ea typeface="Roboto"/>
                  <a:cs typeface="Roboto"/>
                  <a:sym typeface="Roboto"/>
                </a:rPr>
                <a:t>Integration of servo motor, level shifter, sorting flaps with the conveyor frame.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4" name="Google Shape;284;p12"/>
          <p:cNvGrpSpPr/>
          <p:nvPr/>
        </p:nvGrpSpPr>
        <p:grpSpPr>
          <a:xfrm>
            <a:off x="6265983" y="2219372"/>
            <a:ext cx="1211592" cy="2029772"/>
            <a:chOff x="5666213" y="1948168"/>
            <a:chExt cx="1683000" cy="1639822"/>
          </a:xfrm>
        </p:grpSpPr>
        <p:sp>
          <p:nvSpPr>
            <p:cNvPr id="285" name="Google Shape;285;p12"/>
            <p:cNvSpPr/>
            <p:nvPr/>
          </p:nvSpPr>
          <p:spPr>
            <a:xfrm>
              <a:off x="5763265" y="3079472"/>
              <a:ext cx="14889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2"/>
            <p:cNvSpPr txBox="1"/>
            <p:nvPr/>
          </p:nvSpPr>
          <p:spPr>
            <a:xfrm>
              <a:off x="5707779" y="3216590"/>
              <a:ext cx="1294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b="1">
                  <a:latin typeface="Roboto"/>
                  <a:ea typeface="Roboto"/>
                  <a:cs typeface="Roboto"/>
                  <a:sym typeface="Roboto"/>
                </a:rPr>
                <a:t>WEEK 15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12"/>
            <p:cNvSpPr txBox="1"/>
            <p:nvPr/>
          </p:nvSpPr>
          <p:spPr>
            <a:xfrm>
              <a:off x="5666213" y="1948168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b="1">
                  <a:latin typeface="Roboto"/>
                  <a:ea typeface="Roboto"/>
                  <a:cs typeface="Roboto"/>
                  <a:sym typeface="Roboto"/>
                </a:rPr>
                <a:t>Trials of full system without real parcels first with belt running, then run the full system with full capacity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8" name="Google Shape;288;p12"/>
          <p:cNvGrpSpPr/>
          <p:nvPr/>
        </p:nvGrpSpPr>
        <p:grpSpPr>
          <a:xfrm>
            <a:off x="7221564" y="3153200"/>
            <a:ext cx="1211601" cy="2304457"/>
            <a:chOff x="7328221" y="2702593"/>
            <a:chExt cx="1683013" cy="1861736"/>
          </a:xfrm>
        </p:grpSpPr>
        <p:sp>
          <p:nvSpPr>
            <p:cNvPr id="289" name="Google Shape;289;p12"/>
            <p:cNvSpPr/>
            <p:nvPr/>
          </p:nvSpPr>
          <p:spPr>
            <a:xfrm>
              <a:off x="7369836" y="3079473"/>
              <a:ext cx="13950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" name="Google Shape;290;p12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291" name="Google Shape;291;p1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2" name="Google Shape;292;p1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3" name="Google Shape;293;p12"/>
            <p:cNvSpPr txBox="1"/>
            <p:nvPr/>
          </p:nvSpPr>
          <p:spPr>
            <a:xfrm>
              <a:off x="7424635" y="2702593"/>
              <a:ext cx="1217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b="1">
                  <a:latin typeface="Roboto"/>
                  <a:ea typeface="Roboto"/>
                  <a:cs typeface="Roboto"/>
                  <a:sym typeface="Roboto"/>
                </a:rPr>
                <a:t>WEEK 16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12"/>
            <p:cNvSpPr txBox="1"/>
            <p:nvPr/>
          </p:nvSpPr>
          <p:spPr>
            <a:xfrm>
              <a:off x="7328234" y="3620529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b="1">
                  <a:latin typeface="Roboto"/>
                  <a:ea typeface="Roboto"/>
                  <a:cs typeface="Roboto"/>
                  <a:sym typeface="Roboto"/>
                </a:rPr>
                <a:t>More full operation trials and product function demonstration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95" name="Google Shape;295;p12"/>
          <p:cNvCxnSpPr/>
          <p:nvPr/>
        </p:nvCxnSpPr>
        <p:spPr>
          <a:xfrm>
            <a:off x="6350353" y="3206542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12"/>
          <p:cNvSpPr/>
          <p:nvPr/>
        </p:nvSpPr>
        <p:spPr>
          <a:xfrm>
            <a:off x="6295900" y="3108300"/>
            <a:ext cx="138000" cy="98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 txBox="1">
            <a:spLocks noGrp="1"/>
          </p:cNvSpPr>
          <p:nvPr>
            <p:ph type="title" idx="4294967295"/>
          </p:nvPr>
        </p:nvSpPr>
        <p:spPr>
          <a:xfrm>
            <a:off x="908050" y="315913"/>
            <a:ext cx="8235950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3D PRINTING</a:t>
            </a:r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body" idx="4294967295"/>
          </p:nvPr>
        </p:nvSpPr>
        <p:spPr>
          <a:xfrm>
            <a:off x="882650" y="2734574"/>
            <a:ext cx="7346950" cy="87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457200" y="1000665"/>
            <a:ext cx="8235949" cy="493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  <a:p>
            <a:pPr marL="285750" lvl="0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Major Components</a:t>
            </a:r>
            <a:endParaRPr/>
          </a:p>
          <a:p>
            <a:pPr marL="285750" lvl="0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  <a:p>
            <a:pPr marL="285750" lvl="0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Packaging Design</a:t>
            </a:r>
            <a:endParaRPr/>
          </a:p>
          <a:p>
            <a:pPr marL="285750" lvl="0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Electrical Schematic</a:t>
            </a:r>
            <a:endParaRPr/>
          </a:p>
          <a:p>
            <a:pPr marL="285750" lvl="0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PCB Layout</a:t>
            </a:r>
            <a:endParaRPr/>
          </a:p>
          <a:p>
            <a:pPr marL="285750" lvl="0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Prototyping Progress</a:t>
            </a:r>
            <a:endParaRPr/>
          </a:p>
          <a:p>
            <a:pPr marL="285750" lvl="0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Software Development Status</a:t>
            </a:r>
            <a:endParaRPr/>
          </a:p>
          <a:p>
            <a:pPr marL="285750" lvl="0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Timeline</a:t>
            </a:r>
            <a:endParaRPr/>
          </a:p>
          <a:p>
            <a:pPr marL="285750" lvl="0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body" idx="2"/>
          </p:nvPr>
        </p:nvSpPr>
        <p:spPr>
          <a:xfrm>
            <a:off x="457200" y="1276709"/>
            <a:ext cx="8235949" cy="470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Smart Conveyor Belt System</a:t>
            </a:r>
            <a:endParaRPr sz="26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Sorts packages to different compartments based on barcode information. </a:t>
            </a:r>
            <a:endParaRPr sz="2200">
              <a:solidFill>
                <a:srgbClr val="000000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More accurate by using 2D barcode scanner</a:t>
            </a:r>
            <a:endParaRPr sz="2200">
              <a:solidFill>
                <a:srgbClr val="000000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Easy to implement, low maintenance cost</a:t>
            </a:r>
            <a:endParaRPr sz="2200">
              <a:solidFill>
                <a:srgbClr val="000000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Gentle sorting mechanics protects fragile packages</a:t>
            </a:r>
            <a:endParaRPr sz="2200">
              <a:solidFill>
                <a:srgbClr val="000000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Customizable sorting rules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225" y="4241595"/>
            <a:ext cx="4496349" cy="2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PSSCS</a:t>
            </a:r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2"/>
          </p:nvPr>
        </p:nvSpPr>
        <p:spPr>
          <a:xfrm>
            <a:off x="457200" y="1276709"/>
            <a:ext cx="8235949" cy="470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46050" algn="l" rtl="0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An ability to interface with a/multiple barcode scanners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46050" algn="l" rtl="0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An ability to control all servo positions using level-shifted pwms of variable duty cycle originating from the mcu.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46050" algn="l" rtl="0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An ability to interface with a motor driver so that our microcontroller can control movement of the conveyor belt.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46050" algn="l" rtl="0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An ability to interface with an IR sensor in order to detect a package location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46050" algn="l" rtl="0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An ability to rapidly switch sorting positions to organize packages using microcontroller signals and logic with minimal runtime.</a:t>
            </a:r>
            <a:endParaRPr sz="3300" i="1">
              <a:solidFill>
                <a:srgbClr val="000000"/>
              </a:solidFill>
            </a:endParaRPr>
          </a:p>
        </p:txBody>
      </p:sp>
      <p:sp>
        <p:nvSpPr>
          <p:cNvPr id="115" name="Google Shape;115;p4"/>
          <p:cNvSpPr txBox="1">
            <a:spLocks noGrp="1"/>
          </p:cNvSpPr>
          <p:nvPr>
            <p:ph type="body" idx="1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endParaRPr sz="240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468a346fc_0_4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22" name="Google Shape;122;gc468a346fc_0_4"/>
          <p:cNvSpPr txBox="1">
            <a:spLocks noGrp="1"/>
          </p:cNvSpPr>
          <p:nvPr>
            <p:ph type="body" idx="1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/>
              <a:t>Microcontroller (MCU) + Servo Motors</a:t>
            </a:r>
            <a:endParaRPr sz="3000"/>
          </a:p>
        </p:txBody>
      </p:sp>
      <p:sp>
        <p:nvSpPr>
          <p:cNvPr id="123" name="Google Shape;123;gc468a346fc_0_4"/>
          <p:cNvSpPr txBox="1">
            <a:spLocks noGrp="1"/>
          </p:cNvSpPr>
          <p:nvPr>
            <p:ph type="body" idx="2"/>
          </p:nvPr>
        </p:nvSpPr>
        <p:spPr>
          <a:xfrm>
            <a:off x="457200" y="1608150"/>
            <a:ext cx="8235900" cy="46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b="1" dirty="0"/>
              <a:t>STM32F0 Discovery:</a:t>
            </a:r>
            <a:endParaRPr sz="2000" b="1" dirty="0"/>
          </a:p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Internal clock 48 MHz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2 UART connections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11 timers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I2C connections</a:t>
            </a:r>
            <a:endParaRPr sz="20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	Interface with and commands</a:t>
            </a:r>
            <a:endParaRPr sz="2000" dirty="0"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 all other components</a:t>
            </a:r>
            <a:endParaRPr sz="20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b="1"/>
              <a:t>Servo </a:t>
            </a:r>
            <a:r>
              <a:rPr lang="en-US" sz="2000" b="1" dirty="0"/>
              <a:t>Motor (3V-7V)  [MG995]:</a:t>
            </a:r>
            <a:endParaRPr sz="2000" b="1" dirty="0"/>
          </a:p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Strong Torque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Operational Voltage: 3.0V - 7.2V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Stall Torque:12 kg.cm@ 6V, 13kg.cm@7.2V</a:t>
            </a:r>
            <a:endParaRPr sz="20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Rotates flaps to sort parcels</a:t>
            </a:r>
            <a:endParaRPr sz="2000" dirty="0"/>
          </a:p>
        </p:txBody>
      </p:sp>
      <p:pic>
        <p:nvPicPr>
          <p:cNvPr id="124" name="Google Shape;124;gc468a346fc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525" y="1608150"/>
            <a:ext cx="4077526" cy="22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c468a346fc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794" y="4125200"/>
            <a:ext cx="2603255" cy="22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b3158a7d_1_30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32" name="Google Shape;132;gc6b3158a7d_1_30"/>
          <p:cNvSpPr txBox="1">
            <a:spLocks noGrp="1"/>
          </p:cNvSpPr>
          <p:nvPr>
            <p:ph type="body" idx="1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/>
              <a:t>DC Motor</a:t>
            </a:r>
            <a:endParaRPr sz="3000"/>
          </a:p>
        </p:txBody>
      </p:sp>
      <p:sp>
        <p:nvSpPr>
          <p:cNvPr id="133" name="Google Shape;133;gc6b3158a7d_1_30"/>
          <p:cNvSpPr txBox="1">
            <a:spLocks noGrp="1"/>
          </p:cNvSpPr>
          <p:nvPr>
            <p:ph type="body" idx="2"/>
          </p:nvPr>
        </p:nvSpPr>
        <p:spPr>
          <a:xfrm>
            <a:off x="457200" y="1608150"/>
            <a:ext cx="8235900" cy="46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b="1"/>
              <a:t>NPC-T74:</a:t>
            </a:r>
            <a:endParaRPr sz="2000" b="1"/>
          </a:p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24V, ~4A (no-load)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Will run at 12V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240 RPM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1.09 HP Peak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Need ~0.1 HP</a:t>
            </a:r>
            <a:endParaRPr sz="2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Drives Conveyor Belt to move</a:t>
            </a:r>
            <a:endParaRPr sz="2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parcels through system</a:t>
            </a:r>
            <a:endParaRPr sz="2000"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34" name="Google Shape;134;gc6b3158a7d_1_30"/>
          <p:cNvPicPr preferRelativeResize="0"/>
          <p:nvPr/>
        </p:nvPicPr>
        <p:blipFill rotWithShape="1">
          <a:blip r:embed="rId3">
            <a:alphaModFix/>
          </a:blip>
          <a:srcRect t="23445" r="56366" b="6545"/>
          <a:stretch/>
        </p:blipFill>
        <p:spPr>
          <a:xfrm>
            <a:off x="4555175" y="1533450"/>
            <a:ext cx="3221477" cy="48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468a34db6_0_0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	</a:t>
            </a:r>
            <a:endParaRPr/>
          </a:p>
        </p:txBody>
      </p:sp>
      <p:sp>
        <p:nvSpPr>
          <p:cNvPr id="141" name="Google Shape;141;gc468a34db6_0_0"/>
          <p:cNvSpPr txBox="1">
            <a:spLocks noGrp="1"/>
          </p:cNvSpPr>
          <p:nvPr>
            <p:ph type="body" idx="1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/>
              <a:t>Sensors</a:t>
            </a:r>
            <a:endParaRPr sz="3000"/>
          </a:p>
        </p:txBody>
      </p:sp>
      <p:sp>
        <p:nvSpPr>
          <p:cNvPr id="142" name="Google Shape;142;gc468a34db6_0_0"/>
          <p:cNvSpPr txBox="1">
            <a:spLocks noGrp="1"/>
          </p:cNvSpPr>
          <p:nvPr>
            <p:ph type="body" idx="2"/>
          </p:nvPr>
        </p:nvSpPr>
        <p:spPr>
          <a:xfrm>
            <a:off x="457200" y="1303350"/>
            <a:ext cx="8235900" cy="529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b="1"/>
              <a:t>Barcode Scanner [14810]:</a:t>
            </a:r>
            <a:endParaRPr sz="2000" b="1"/>
          </a:p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1D/2D code reader. e.g. QR code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Works in the dark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(5V at 135 mA)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Utilizes UART</a:t>
            </a:r>
            <a:endParaRPr sz="2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	Reads and delivers parcel barcode information to MCU</a:t>
            </a:r>
            <a:endParaRPr sz="2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b="1"/>
              <a:t>Distance Sensor [TOF10120]:</a:t>
            </a:r>
            <a:endParaRPr sz="2000" b="1"/>
          </a:p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3V - 5 V at 35mA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UART + I2C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Oper. Dist. 100 - 1800mm</a:t>
            </a:r>
            <a:endParaRPr sz="2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Monitor distances of parcels	</a:t>
            </a:r>
            <a:endParaRPr sz="2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43" name="Google Shape;143;gc468a34db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450" y="1723813"/>
            <a:ext cx="33718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c468a34db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850" y="3821700"/>
            <a:ext cx="2621325" cy="21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468a346fc_0_16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51" name="Google Shape;151;gc468a346fc_0_16"/>
          <p:cNvSpPr txBox="1">
            <a:spLocks noGrp="1"/>
          </p:cNvSpPr>
          <p:nvPr>
            <p:ph type="body" idx="1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Logic Level Shifter + Electronic Speed Controller (ESC)</a:t>
            </a:r>
            <a:endParaRPr sz="2600"/>
          </a:p>
        </p:txBody>
      </p:sp>
      <p:sp>
        <p:nvSpPr>
          <p:cNvPr id="152" name="Google Shape;152;gc468a346fc_0_16"/>
          <p:cNvSpPr txBox="1">
            <a:spLocks noGrp="1"/>
          </p:cNvSpPr>
          <p:nvPr>
            <p:ph type="body" idx="2"/>
          </p:nvPr>
        </p:nvSpPr>
        <p:spPr>
          <a:xfrm>
            <a:off x="457200" y="1608151"/>
            <a:ext cx="8235900" cy="469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b="1"/>
              <a:t>Logic Level Shifter [709804]:</a:t>
            </a:r>
            <a:endParaRPr sz="2000" b="1"/>
          </a:p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1800"/>
              <a:t>Bi-Directional</a:t>
            </a:r>
            <a:endParaRPr sz="18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/>
              <a:t>Steps 3.3V signals to 5V signals</a:t>
            </a:r>
            <a:endParaRPr sz="1800"/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VCCA side voltage range: 1.2V-3.6V;  </a:t>
            </a:r>
            <a:endParaRPr/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VCCB side voltage range: 1.65V-5.5V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/>
              <a:t>	</a:t>
            </a:r>
            <a:r>
              <a:rPr lang="en-US" sz="1800"/>
              <a:t>Takes in signals from MCU at 3.3V and outputs signals at 5V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b="1"/>
              <a:t>Electronic Speed Controller [217-8080]:</a:t>
            </a:r>
            <a:endParaRPr sz="2000" b="1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12V Nominal voltage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60A continuous current rating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Controlled via PWM or CAN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Control the speed of DC motor that drives conveyor belt</a:t>
            </a:r>
            <a:endParaRPr sz="2000"/>
          </a:p>
        </p:txBody>
      </p:sp>
      <p:pic>
        <p:nvPicPr>
          <p:cNvPr id="153" name="Google Shape;153;gc468a346f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150" y="1608150"/>
            <a:ext cx="2516950" cy="15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c468a346fc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901" y="4289425"/>
            <a:ext cx="1614400" cy="14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160" name="Google Shape;160;p6"/>
          <p:cNvSpPr txBox="1">
            <a:spLocks noGrp="1"/>
          </p:cNvSpPr>
          <p:nvPr>
            <p:ph type="body" idx="2"/>
          </p:nvPr>
        </p:nvSpPr>
        <p:spPr>
          <a:xfrm>
            <a:off x="457200" y="1276708"/>
            <a:ext cx="6657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61" name="Google Shape;161;p6"/>
          <p:cNvSpPr txBox="1">
            <a:spLocks noGrp="1"/>
          </p:cNvSpPr>
          <p:nvPr>
            <p:ph type="body" idx="1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endParaRPr sz="2400"/>
          </a:p>
        </p:txBody>
      </p:sp>
      <p:pic>
        <p:nvPicPr>
          <p:cNvPr id="162" name="Google Shape;1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938" y="1366363"/>
            <a:ext cx="6938474" cy="41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Microsoft Office PowerPoint</Application>
  <PresentationFormat>On-screen Show (4:3)</PresentationFormat>
  <Paragraphs>190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Merriweather Sans</vt:lpstr>
      <vt:lpstr>Impact</vt:lpstr>
      <vt:lpstr>Roboto</vt:lpstr>
      <vt:lpstr>Arial</vt:lpstr>
      <vt:lpstr>Times New Roman</vt:lpstr>
      <vt:lpstr>Calibri</vt:lpstr>
      <vt:lpstr>Office Theme</vt:lpstr>
      <vt:lpstr>ECE477 MIDTERM DESIGN REVIEW: TEAM 16 </vt:lpstr>
      <vt:lpstr>OUTLINE</vt:lpstr>
      <vt:lpstr>PROJECT OVERVIEW</vt:lpstr>
      <vt:lpstr>PSSCS</vt:lpstr>
      <vt:lpstr>MAJOR COMPONENTS</vt:lpstr>
      <vt:lpstr>MAJOR COMPONENTS</vt:lpstr>
      <vt:lpstr>MAJOR COMPONENTS </vt:lpstr>
      <vt:lpstr>MAJOR COMPONENTS</vt:lpstr>
      <vt:lpstr>BLOCK DIAGRAM</vt:lpstr>
      <vt:lpstr>PACKAGING DESIGN</vt:lpstr>
      <vt:lpstr>Packaging</vt:lpstr>
      <vt:lpstr>Packaging Design</vt:lpstr>
      <vt:lpstr>ELECTRICAL SCHEMATIC</vt:lpstr>
      <vt:lpstr>PCB LAYOUT</vt:lpstr>
      <vt:lpstr>PROTOTYPING PROGRESS</vt:lpstr>
      <vt:lpstr>SOFTWARE DEVELOPMENT STATUS</vt:lpstr>
      <vt:lpstr>PROJECT TIMELINE</vt:lpstr>
      <vt:lpstr>3D PRINTING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ECE477 MIDTERM DESIGN REVIEW: TEAM 16 </dc:title>
  <dc:creator>Purdue Marketing Communications</dc:creator>
  <cp:lastModifiedBy>Jason J Cao</cp:lastModifiedBy>
  <cp:revision>2</cp:revision>
  <dcterms:created xsi:type="dcterms:W3CDTF">2011-09-20T15:44:26Z</dcterms:created>
  <dcterms:modified xsi:type="dcterms:W3CDTF">2021-03-12T15:08:25Z</dcterms:modified>
</cp:coreProperties>
</file>